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9" r:id="rId23"/>
    <p:sldId id="280" r:id="rId24"/>
    <p:sldId id="278" r:id="rId25"/>
    <p:sldId id="277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8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AC688-F811-40AA-B67C-2C794246D5E7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30B5A-F8BB-4A91-9BBA-D2BA8AD93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0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1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3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6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7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3C661-F54A-40C8-96AB-0D7FCC72FC09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5498-E36E-4514-AD44-489D48743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6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out your journal and date it! Take notes clearly for you to reference!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Identify each pronoun as personal, reflexive, or intensive.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1. Darren </a:t>
            </a:r>
            <a:r>
              <a:rPr lang="en-US" i="1" dirty="0">
                <a:solidFill>
                  <a:srgbClr val="FF0000"/>
                </a:solidFill>
              </a:rPr>
              <a:t>himself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did not know where the gifts were hidden.</a:t>
            </a:r>
          </a:p>
          <a:p>
            <a:r>
              <a:rPr lang="en-US" dirty="0"/>
              <a:t>2. Have </a:t>
            </a:r>
            <a:r>
              <a:rPr lang="en-US" i="1" dirty="0">
                <a:solidFill>
                  <a:srgbClr val="FF0000"/>
                </a:solidFill>
              </a:rPr>
              <a:t>you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told Dennis about the new sports complex?</a:t>
            </a:r>
          </a:p>
          <a:p>
            <a:r>
              <a:rPr lang="en-US" dirty="0"/>
              <a:t>3. Mara bought </a:t>
            </a:r>
            <a:r>
              <a:rPr lang="en-US" i="1" dirty="0">
                <a:solidFill>
                  <a:srgbClr val="FF0000"/>
                </a:solidFill>
              </a:rPr>
              <a:t>herself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cupcake after a long day’s work. </a:t>
            </a:r>
          </a:p>
          <a:p>
            <a:r>
              <a:rPr lang="en-US" dirty="0"/>
              <a:t>4. The dog made </a:t>
            </a:r>
            <a:r>
              <a:rPr lang="en-US" i="1" dirty="0">
                <a:solidFill>
                  <a:srgbClr val="FF0000"/>
                </a:solidFill>
              </a:rPr>
              <a:t>itself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dizzy by chasing its own tail.</a:t>
            </a:r>
          </a:p>
          <a:p>
            <a:r>
              <a:rPr lang="en-US" dirty="0"/>
              <a:t>5. Tracy and Ed carried the aquarium to the car </a:t>
            </a:r>
            <a:r>
              <a:rPr lang="en-US" i="1" dirty="0">
                <a:solidFill>
                  <a:srgbClr val="FF0000"/>
                </a:solidFill>
              </a:rPr>
              <a:t>themselves</a:t>
            </a:r>
            <a:r>
              <a:rPr lang="en-US" dirty="0"/>
              <a:t>. </a:t>
            </a:r>
          </a:p>
          <a:p>
            <a:r>
              <a:rPr lang="en-US" dirty="0"/>
              <a:t>6. Did Teri offer </a:t>
            </a:r>
            <a:r>
              <a:rPr lang="en-US" i="1" dirty="0">
                <a:solidFill>
                  <a:srgbClr val="FF0000"/>
                </a:solidFill>
              </a:rPr>
              <a:t>them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directions to my house?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Answers: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Darren </a:t>
            </a:r>
            <a:r>
              <a:rPr lang="en-US" i="1" dirty="0"/>
              <a:t>himself</a:t>
            </a:r>
            <a:r>
              <a:rPr lang="en-US" dirty="0"/>
              <a:t> did not know where the gifts were hidden. - </a:t>
            </a:r>
            <a:r>
              <a:rPr lang="en-US" b="1" dirty="0"/>
              <a:t>INTENSIVE</a:t>
            </a:r>
          </a:p>
          <a:p>
            <a:r>
              <a:rPr lang="en-US" dirty="0"/>
              <a:t>2. Have </a:t>
            </a:r>
            <a:r>
              <a:rPr lang="en-US" i="1" dirty="0"/>
              <a:t>you</a:t>
            </a:r>
            <a:r>
              <a:rPr lang="en-US" dirty="0"/>
              <a:t> told Dennis about the new sports complex? - </a:t>
            </a:r>
            <a:r>
              <a:rPr lang="en-US" b="1" dirty="0"/>
              <a:t>PERSONAL</a:t>
            </a:r>
          </a:p>
          <a:p>
            <a:r>
              <a:rPr lang="en-US" dirty="0"/>
              <a:t>3. Mara bought </a:t>
            </a:r>
            <a:r>
              <a:rPr lang="en-US" i="1" dirty="0"/>
              <a:t>herself</a:t>
            </a:r>
            <a:r>
              <a:rPr lang="en-US" dirty="0"/>
              <a:t> a cupcake after a long day’s work. -</a:t>
            </a:r>
            <a:r>
              <a:rPr lang="en-US" b="1" dirty="0"/>
              <a:t>REFLEXIVE</a:t>
            </a:r>
          </a:p>
          <a:p>
            <a:r>
              <a:rPr lang="en-US" dirty="0"/>
              <a:t>4. The dog made </a:t>
            </a:r>
            <a:r>
              <a:rPr lang="en-US" i="1" dirty="0"/>
              <a:t>itself</a:t>
            </a:r>
            <a:r>
              <a:rPr lang="en-US" dirty="0"/>
              <a:t> dizzy by chasing its own tail. -</a:t>
            </a:r>
            <a:r>
              <a:rPr lang="en-US" b="1" dirty="0"/>
              <a:t>REFLEXIVE</a:t>
            </a:r>
          </a:p>
          <a:p>
            <a:r>
              <a:rPr lang="en-US" dirty="0"/>
              <a:t>5. Tracy and Ed carried the aquarium to the car </a:t>
            </a:r>
            <a:r>
              <a:rPr lang="en-US" i="1" dirty="0"/>
              <a:t>themselves</a:t>
            </a:r>
            <a:r>
              <a:rPr lang="en-US" dirty="0"/>
              <a:t>. –</a:t>
            </a:r>
            <a:r>
              <a:rPr lang="en-US" b="1" dirty="0"/>
              <a:t>INTENSIVE</a:t>
            </a:r>
          </a:p>
          <a:p>
            <a:r>
              <a:rPr lang="en-US" dirty="0"/>
              <a:t>6. Did Teri offer </a:t>
            </a:r>
            <a:r>
              <a:rPr lang="en-US" i="1" dirty="0"/>
              <a:t>them</a:t>
            </a:r>
            <a:r>
              <a:rPr lang="en-US" dirty="0"/>
              <a:t> directions to my house?- </a:t>
            </a:r>
            <a:r>
              <a:rPr lang="en-US" b="1" dirty="0"/>
              <a:t>PERSONAL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1 sentence using a reflexive pronoun.</a:t>
            </a:r>
          </a:p>
          <a:p>
            <a:r>
              <a:rPr lang="en-US" dirty="0" smtClean="0"/>
              <a:t>Write 1 sentence using an intensive pronoun.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7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Indefinite Pronouns-plural or singular?</a:t>
            </a:r>
            <a:br>
              <a:rPr lang="en-US" dirty="0" smtClean="0"/>
            </a:br>
            <a:r>
              <a:rPr lang="en-US" dirty="0" smtClean="0"/>
              <a:t>HOLT p. 138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singular pronoun for these Indefinite:</a:t>
            </a:r>
          </a:p>
          <a:p>
            <a:pPr lvl="1"/>
            <a:r>
              <a:rPr lang="en-US" dirty="0" smtClean="0"/>
              <a:t>The “body”</a:t>
            </a:r>
          </a:p>
          <a:p>
            <a:pPr lvl="1"/>
            <a:r>
              <a:rPr lang="en-US" dirty="0" smtClean="0"/>
              <a:t>The “one”</a:t>
            </a:r>
          </a:p>
          <a:p>
            <a:pPr lvl="1"/>
            <a:r>
              <a:rPr lang="en-US" dirty="0" smtClean="0"/>
              <a:t>Either</a:t>
            </a:r>
          </a:p>
          <a:p>
            <a:pPr lvl="1"/>
            <a:r>
              <a:rPr lang="en-US" dirty="0" smtClean="0"/>
              <a:t>Each</a:t>
            </a:r>
          </a:p>
          <a:p>
            <a:pPr lvl="1"/>
            <a:r>
              <a:rPr lang="en-US" dirty="0" smtClean="0"/>
              <a:t>Neither</a:t>
            </a:r>
          </a:p>
          <a:p>
            <a:pPr lvl="1"/>
            <a:r>
              <a:rPr lang="en-US" dirty="0"/>
              <a:t>Connected by “or” or “nor”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plural pronoun for:</a:t>
            </a:r>
          </a:p>
          <a:p>
            <a:pPr lvl="1"/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Few </a:t>
            </a:r>
          </a:p>
          <a:p>
            <a:pPr lvl="1"/>
            <a:r>
              <a:rPr lang="en-US" dirty="0" smtClean="0"/>
              <a:t>Many </a:t>
            </a:r>
          </a:p>
          <a:p>
            <a:pPr lvl="1"/>
            <a:r>
              <a:rPr lang="en-US" dirty="0" smtClean="0"/>
              <a:t>Several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8768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Depending on their meaning in a sentence, the indefinite pronouns: </a:t>
            </a:r>
            <a:r>
              <a:rPr lang="en-US" sz="2400" b="1" dirty="0" smtClean="0"/>
              <a:t>all, any, more, most, none, and some</a:t>
            </a:r>
            <a:r>
              <a:rPr lang="en-US" sz="2400" dirty="0" smtClean="0"/>
              <a:t>: may be singular OR plural</a:t>
            </a:r>
          </a:p>
          <a:p>
            <a:r>
              <a:rPr lang="en-US" sz="2000" dirty="0" smtClean="0"/>
              <a:t>EX: </a:t>
            </a:r>
            <a:r>
              <a:rPr lang="en-US" sz="2000" b="1" dirty="0" smtClean="0"/>
              <a:t>None</a:t>
            </a:r>
            <a:r>
              <a:rPr lang="en-US" sz="2000" dirty="0" smtClean="0"/>
              <a:t> of the cereal has lost </a:t>
            </a:r>
            <a:r>
              <a:rPr lang="en-US" sz="2000" b="1" dirty="0" smtClean="0"/>
              <a:t>its</a:t>
            </a:r>
            <a:r>
              <a:rPr lang="en-US" sz="2000" dirty="0" smtClean="0"/>
              <a:t> crunch.</a:t>
            </a:r>
          </a:p>
          <a:p>
            <a:r>
              <a:rPr lang="en-US" sz="2000" dirty="0" smtClean="0"/>
              <a:t>EX: </a:t>
            </a:r>
            <a:r>
              <a:rPr lang="en-US" sz="2000" b="1" dirty="0" smtClean="0"/>
              <a:t>None</a:t>
            </a:r>
            <a:r>
              <a:rPr lang="en-US" sz="2000" dirty="0" smtClean="0"/>
              <a:t> of the cereal flakes have lost </a:t>
            </a:r>
            <a:r>
              <a:rPr lang="en-US" sz="2000" b="1" dirty="0" smtClean="0"/>
              <a:t>their</a:t>
            </a:r>
            <a:r>
              <a:rPr lang="en-US" sz="2000" dirty="0" smtClean="0"/>
              <a:t> crunch.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95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Indefinite Pronouns Practice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On notebook paper (you will turn this in!)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Write 1 sentence using indefinite pronoun agreement that is CORRECT.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Write 1 sentence using indefinite pronoun agreement that is INCORRECT. (write correct answers next to sentence)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Underline the indefinite pronoun and pronoun.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EX: </a:t>
            </a:r>
            <a:r>
              <a:rPr lang="en-US" b="1" u="sng" dirty="0" smtClean="0">
                <a:solidFill>
                  <a:srgbClr val="002060"/>
                </a:solidFill>
              </a:rPr>
              <a:t>Everyone</a:t>
            </a:r>
            <a:r>
              <a:rPr lang="en-US" dirty="0" smtClean="0">
                <a:solidFill>
                  <a:srgbClr val="002060"/>
                </a:solidFill>
              </a:rPr>
              <a:t> will win </a:t>
            </a:r>
            <a:r>
              <a:rPr lang="en-US" b="1" u="sng" dirty="0" smtClean="0">
                <a:solidFill>
                  <a:srgbClr val="002060"/>
                </a:solidFill>
              </a:rPr>
              <a:t>his</a:t>
            </a:r>
            <a:r>
              <a:rPr lang="en-US" dirty="0" smtClean="0">
                <a:solidFill>
                  <a:srgbClr val="002060"/>
                </a:solidFill>
              </a:rPr>
              <a:t> own t-shirt. (correct-both singular)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EX: </a:t>
            </a:r>
            <a:r>
              <a:rPr lang="en-US" b="1" u="sng" dirty="0" smtClean="0">
                <a:solidFill>
                  <a:srgbClr val="002060"/>
                </a:solidFill>
              </a:rPr>
              <a:t>Both</a:t>
            </a:r>
            <a:r>
              <a:rPr lang="en-US" dirty="0" smtClean="0">
                <a:solidFill>
                  <a:srgbClr val="002060"/>
                </a:solidFill>
              </a:rPr>
              <a:t> of the birds had hidden </a:t>
            </a:r>
            <a:r>
              <a:rPr lang="en-US" b="1" u="sng" dirty="0" smtClean="0">
                <a:solidFill>
                  <a:srgbClr val="002060"/>
                </a:solidFill>
              </a:rPr>
              <a:t>its</a:t>
            </a:r>
            <a:r>
              <a:rPr lang="en-US" dirty="0" smtClean="0">
                <a:solidFill>
                  <a:srgbClr val="002060"/>
                </a:solidFill>
              </a:rPr>
              <a:t> nests. (Incorrect- its should be plural)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to checkup: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sentence that uses a reflexive pronoun as an indirect </a:t>
            </a:r>
            <a:r>
              <a:rPr lang="en-US" dirty="0" smtClean="0"/>
              <a:t>object.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sentence using an intensive pronoun.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1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4 sentence parts Reflexive Pronouns can be?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Direct Object, Indirect Object, </a:t>
            </a:r>
            <a:r>
              <a:rPr lang="en-US" dirty="0" err="1" smtClean="0">
                <a:solidFill>
                  <a:srgbClr val="FF0000"/>
                </a:solidFill>
              </a:rPr>
              <a:t>Obj</a:t>
            </a:r>
            <a:r>
              <a:rPr lang="en-US" dirty="0" smtClean="0">
                <a:solidFill>
                  <a:srgbClr val="FF0000"/>
                </a:solidFill>
              </a:rPr>
              <a:t> of Prep, PNOM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a sentence that uses a reflexive pronoun as an indirect object.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gave </a:t>
            </a:r>
            <a:r>
              <a:rPr lang="en-US" dirty="0" smtClean="0">
                <a:solidFill>
                  <a:srgbClr val="00B0F0"/>
                </a:solidFill>
              </a:rPr>
              <a:t>myself</a:t>
            </a:r>
            <a:r>
              <a:rPr lang="en-US" dirty="0" smtClean="0">
                <a:solidFill>
                  <a:srgbClr val="FF0000"/>
                </a:solidFill>
              </a:rPr>
              <a:t> a piece of cake at dinner.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a sentence using an intensive pronoun.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 smtClean="0">
                <a:solidFill>
                  <a:srgbClr val="00B0F0"/>
                </a:solidFill>
              </a:rPr>
              <a:t>ourselves</a:t>
            </a:r>
            <a:r>
              <a:rPr lang="en-US" dirty="0" smtClean="0">
                <a:solidFill>
                  <a:srgbClr val="FF0000"/>
                </a:solidFill>
              </a:rPr>
              <a:t> ride the bus to school each day.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or Interrogative?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5 Relative Pronouns: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a relative pronoun, write a complex or compound- complex sentence.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an interrogative sentence for the following pronouns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Who  </a:t>
            </a:r>
          </a:p>
          <a:p>
            <a:pPr lvl="1"/>
            <a:r>
              <a:rPr lang="en-US" dirty="0"/>
              <a:t>Whom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the 5 Relative Pronouns: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That, which, who, whom, whose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a relative pronoun, write a complex or compound- complex sentence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Shep</a:t>
            </a:r>
            <a:r>
              <a:rPr lang="en-US" dirty="0" smtClean="0">
                <a:solidFill>
                  <a:srgbClr val="00B0F0"/>
                </a:solidFill>
              </a:rPr>
              <a:t>, who loves to play outside, always chases after sticks! (complex)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 eat my breakfast, which consists of Honey Bunches of Oats and a banana, and then I make my coffee and drive to work! (compound-complex)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an interrogative sentence for the following pronouns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Who  </a:t>
            </a:r>
            <a:r>
              <a:rPr lang="en-US" dirty="0" err="1" smtClean="0">
                <a:solidFill>
                  <a:srgbClr val="00B0F0"/>
                </a:solidFill>
              </a:rPr>
              <a:t>Who</a:t>
            </a:r>
            <a:r>
              <a:rPr lang="en-US" dirty="0" smtClean="0">
                <a:solidFill>
                  <a:srgbClr val="00B0F0"/>
                </a:solidFill>
              </a:rPr>
              <a:t> should start the test?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Whom </a:t>
            </a:r>
            <a:r>
              <a:rPr lang="en-US" dirty="0" smtClean="0">
                <a:solidFill>
                  <a:srgbClr val="00B0F0"/>
                </a:solidFill>
              </a:rPr>
              <a:t>For whom did you knit the sweater?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or Whom? P.188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use who or whom in a sentence?</a:t>
            </a:r>
          </a:p>
          <a:p>
            <a:pPr lvl="1"/>
            <a:r>
              <a:rPr lang="en-US" dirty="0" smtClean="0"/>
              <a:t>Who=subject form</a:t>
            </a:r>
          </a:p>
          <a:p>
            <a:pPr lvl="1"/>
            <a:r>
              <a:rPr lang="en-US" dirty="0" smtClean="0"/>
              <a:t>Whom=object form</a:t>
            </a:r>
          </a:p>
          <a:p>
            <a:r>
              <a:rPr lang="en-US" dirty="0" smtClean="0"/>
              <a:t>Read the who/whom steps on p. 190 </a:t>
            </a:r>
          </a:p>
          <a:p>
            <a:r>
              <a:rPr lang="en-US" dirty="0" smtClean="0"/>
              <a:t>Complete ex. 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1: Personal/Possessive;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Indefinite Pronoun Agreement</a:t>
            </a:r>
            <a:br>
              <a:rPr lang="en-US" dirty="0" smtClean="0"/>
            </a:br>
            <a:r>
              <a:rPr lang="en-US" dirty="0" smtClean="0"/>
              <a:t>If agreement is incorrect, fix it!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All the students ate her lunch.</a:t>
            </a:r>
          </a:p>
          <a:p>
            <a:pPr marL="514350" indent="-514350">
              <a:buAutoNum type="arabicPeriod"/>
            </a:pPr>
            <a:r>
              <a:rPr lang="en-US" dirty="0" smtClean="0"/>
              <a:t>Nobody has his homework. </a:t>
            </a:r>
          </a:p>
          <a:p>
            <a:pPr marL="514350" indent="-514350">
              <a:buAutoNum type="arabicPeriod"/>
            </a:pPr>
            <a:r>
              <a:rPr lang="en-US" dirty="0" smtClean="0"/>
              <a:t>Anyone can accomplish their goals.</a:t>
            </a:r>
          </a:p>
          <a:p>
            <a:pPr marL="514350" indent="-514350">
              <a:buAutoNum type="arabicPeriod"/>
            </a:pPr>
            <a:r>
              <a:rPr lang="en-US" dirty="0" smtClean="0"/>
              <a:t>Everyone will want their own hat!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student will have his detention today.</a:t>
            </a:r>
          </a:p>
          <a:p>
            <a:pPr marL="514350" indent="-514350">
              <a:buAutoNum type="arabicPeriod"/>
            </a:pPr>
            <a:r>
              <a:rPr lang="en-US" dirty="0" smtClean="0"/>
              <a:t>Everybody that visited the White House will receive their own free gift!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Pronouns p.37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a question</a:t>
            </a:r>
          </a:p>
          <a:p>
            <a:pPr lvl="1"/>
            <a:r>
              <a:rPr lang="en-US" dirty="0" smtClean="0"/>
              <a:t>What </a:t>
            </a:r>
          </a:p>
          <a:p>
            <a:pPr lvl="1"/>
            <a:r>
              <a:rPr lang="en-US" dirty="0" smtClean="0"/>
              <a:t>Which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Whom </a:t>
            </a:r>
          </a:p>
          <a:p>
            <a:pPr lvl="1"/>
            <a:r>
              <a:rPr lang="en-US" dirty="0" smtClean="0"/>
              <a:t>Whose</a:t>
            </a:r>
          </a:p>
        </p:txBody>
      </p:sp>
    </p:spTree>
    <p:extLst>
      <p:ext uri="{BB962C8B-B14F-4D97-AF65-F5344CB8AC3E}">
        <p14:creationId xmlns:p14="http://schemas.microsoft.com/office/powerpoint/2010/main" val="34679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Subjective/Nominative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in the SUBJECT part of a sentence</a:t>
            </a:r>
          </a:p>
          <a:p>
            <a:pPr lvl="1"/>
            <a:r>
              <a:rPr lang="en-US" dirty="0" smtClean="0"/>
              <a:t>I</a:t>
            </a:r>
          </a:p>
          <a:p>
            <a:pPr lvl="1"/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He</a:t>
            </a:r>
          </a:p>
          <a:p>
            <a:pPr lvl="1"/>
            <a:r>
              <a:rPr lang="en-US" dirty="0" smtClean="0"/>
              <a:t>She</a:t>
            </a:r>
          </a:p>
          <a:p>
            <a:pPr lvl="1"/>
            <a:r>
              <a:rPr lang="en-US" dirty="0" smtClean="0"/>
              <a:t>We</a:t>
            </a:r>
          </a:p>
          <a:p>
            <a:pPr lvl="1"/>
            <a:r>
              <a:rPr lang="en-US" dirty="0" smtClean="0"/>
              <a:t>They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in the PREDICATE part of a sentence</a:t>
            </a:r>
          </a:p>
          <a:p>
            <a:pPr lvl="1"/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IO</a:t>
            </a:r>
          </a:p>
          <a:p>
            <a:pPr lvl="1"/>
            <a:r>
              <a:rPr lang="en-US" dirty="0" smtClean="0"/>
              <a:t>Object of Prep</a:t>
            </a:r>
          </a:p>
          <a:p>
            <a:r>
              <a:rPr lang="en-US" dirty="0" smtClean="0"/>
              <a:t>She gave him a toy. </a:t>
            </a:r>
          </a:p>
          <a:p>
            <a:r>
              <a:rPr lang="en-US" dirty="0" smtClean="0"/>
              <a:t>I will travel to them. </a:t>
            </a:r>
          </a:p>
        </p:txBody>
      </p:sp>
    </p:spTree>
    <p:extLst>
      <p:ext uri="{BB962C8B-B14F-4D97-AF65-F5344CB8AC3E}">
        <p14:creationId xmlns:p14="http://schemas.microsoft.com/office/powerpoint/2010/main" val="32501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Interrogative/Relative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8 pg.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Pronouns p.37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an adjective clause</a:t>
            </a:r>
          </a:p>
          <a:p>
            <a:r>
              <a:rPr lang="en-US" dirty="0" smtClean="0"/>
              <a:t>Used in complex and compound-complex sentences</a:t>
            </a:r>
          </a:p>
          <a:p>
            <a:pPr lvl="1"/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Which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Whom</a:t>
            </a:r>
          </a:p>
          <a:p>
            <a:pPr lvl="1"/>
            <a:r>
              <a:rPr lang="en-US" dirty="0" smtClean="0"/>
              <a:t>whose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Write a sentence that correctly uses a demonstrative pronoun.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If the below sentence is incorrect, explain  why and correct it.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Neither Joan nor Jackie completed their science lab today.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cat ate all of its food this morning. </a:t>
            </a:r>
          </a:p>
          <a:p>
            <a:r>
              <a:rPr lang="en-US" dirty="0" smtClean="0"/>
              <a:t>Each of the girls said someone had already told her about the band concert.</a:t>
            </a:r>
          </a:p>
          <a:p>
            <a:r>
              <a:rPr lang="en-US" dirty="0" smtClean="0"/>
              <a:t>I brought a casserole and put it in the oven. </a:t>
            </a:r>
          </a:p>
          <a:p>
            <a:r>
              <a:rPr lang="en-US" dirty="0" smtClean="0"/>
              <a:t>I ate that for dinner. </a:t>
            </a:r>
          </a:p>
          <a:p>
            <a:r>
              <a:rPr lang="en-US" dirty="0" smtClean="0"/>
              <a:t>Jeremiah himself did not like to study. </a:t>
            </a:r>
          </a:p>
          <a:p>
            <a:r>
              <a:rPr lang="en-US" dirty="0" smtClean="0"/>
              <a:t>Kiley was all by herself last night.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Pronoun</a:t>
            </a:r>
            <a:r>
              <a:rPr lang="en-US" sz="4800" dirty="0" smtClean="0"/>
              <a:t>: a word that replaces a noun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Antecedent</a:t>
            </a:r>
            <a:r>
              <a:rPr lang="en-US" sz="4800" dirty="0" smtClean="0"/>
              <a:t>: the noun that a pronoun replaced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antecedent and pronoun must agree in number (singular or plural) and gender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Ex: Everyone looked at his watch.  Correct or </a:t>
            </a:r>
            <a:r>
              <a:rPr lang="en-US" dirty="0" err="1" smtClean="0"/>
              <a:t>Incor</a:t>
            </a:r>
            <a:r>
              <a:rPr lang="en-US" dirty="0" smtClean="0"/>
              <a:t>.?</a:t>
            </a:r>
          </a:p>
          <a:p>
            <a:pPr lvl="1"/>
            <a:r>
              <a:rPr lang="en-US" dirty="0" smtClean="0"/>
              <a:t>EX: Everyone looked at their watch. C or I?</a:t>
            </a:r>
          </a:p>
          <a:p>
            <a:pPr lvl="1"/>
            <a:r>
              <a:rPr lang="en-US" dirty="0" smtClean="0"/>
              <a:t>EX: Samuel watched his dog at the park. C or I?</a:t>
            </a:r>
          </a:p>
          <a:p>
            <a:pPr lvl="1"/>
            <a:r>
              <a:rPr lang="en-US" dirty="0" smtClean="0"/>
              <a:t>EX: Samuel watched her dog at the park. C or I?</a:t>
            </a:r>
          </a:p>
        </p:txBody>
      </p:sp>
    </p:spTree>
    <p:extLst>
      <p:ext uri="{BB962C8B-B14F-4D97-AF65-F5344CB8AC3E}">
        <p14:creationId xmlns:p14="http://schemas.microsoft.com/office/powerpoint/2010/main" val="8220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1</a:t>
            </a:r>
            <a:r>
              <a:rPr lang="en-US" sz="4000" baseline="30000" dirty="0" smtClean="0">
                <a:solidFill>
                  <a:schemeClr val="tx2"/>
                </a:solidFill>
              </a:rPr>
              <a:t>st</a:t>
            </a:r>
            <a:r>
              <a:rPr lang="en-US" sz="4000" dirty="0" smtClean="0">
                <a:solidFill>
                  <a:schemeClr val="tx2"/>
                </a:solidFill>
              </a:rPr>
              <a:t> person: refers to the speaker</a:t>
            </a:r>
          </a:p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4000" baseline="30000" dirty="0" smtClean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 person: refers to the one spoken to</a:t>
            </a:r>
          </a:p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sz="4000" baseline="30000" dirty="0" smtClean="0">
                <a:solidFill>
                  <a:schemeClr val="accent3">
                    <a:lumMod val="50000"/>
                  </a:schemeClr>
                </a:solidFill>
              </a:rPr>
              <a:t>rd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 person: refers to the one spoken about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16788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Personal Pronouns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Possessive Form-Ownership</a:t>
                      </a:r>
                      <a:endParaRPr lang="en-US" sz="24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I, me</a:t>
                      </a:r>
                      <a:r>
                        <a:rPr lang="en-US" sz="2400" baseline="0" dirty="0" smtClean="0"/>
                        <a:t> (singular)</a:t>
                      </a:r>
                    </a:p>
                    <a:p>
                      <a:r>
                        <a:rPr lang="en-US" sz="2400" baseline="0" dirty="0" smtClean="0"/>
                        <a:t>We, us (plural)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My, Mine (singular)</a:t>
                      </a:r>
                    </a:p>
                    <a:p>
                      <a:r>
                        <a:rPr lang="en-US" sz="2400" dirty="0" smtClean="0"/>
                        <a:t>Our, Ours (plural)</a:t>
                      </a:r>
                      <a:endParaRPr lang="en-US" sz="24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(singular and plural)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Your, Yours (singular and plural)</a:t>
                      </a:r>
                      <a:endParaRPr lang="en-US" sz="24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She, He, Him, It (singular)</a:t>
                      </a:r>
                    </a:p>
                    <a:p>
                      <a:r>
                        <a:rPr lang="en-US" sz="2400" dirty="0" smtClean="0"/>
                        <a:t>They, Them</a:t>
                      </a:r>
                      <a:r>
                        <a:rPr lang="en-US" sz="2400" baseline="0" dirty="0" smtClean="0"/>
                        <a:t> (plural)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His, Her, Hers, Its (singular)</a:t>
                      </a:r>
                    </a:p>
                    <a:p>
                      <a:r>
                        <a:rPr lang="en-US" sz="2400" dirty="0" smtClean="0"/>
                        <a:t>Their,</a:t>
                      </a:r>
                      <a:r>
                        <a:rPr lang="en-US" sz="2400" baseline="0" dirty="0" smtClean="0"/>
                        <a:t> Theirs (plural)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1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Practice</a:t>
            </a:r>
            <a:r>
              <a:rPr lang="en-US" dirty="0" smtClean="0"/>
              <a:t>: p. 33 ex. 5- ALL (5minutes) and check as whole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: 4 Game Cards for Personal/Possessive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Ticket out the door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 Reflexive and Intensive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: Pronoun that refers to the subject and is necessary to basic meaning of sentence</a:t>
            </a:r>
          </a:p>
          <a:p>
            <a:pPr lvl="1"/>
            <a:r>
              <a:rPr lang="en-US" dirty="0" smtClean="0"/>
              <a:t>Ex: She gave </a:t>
            </a:r>
            <a:r>
              <a:rPr lang="en-US" b="1" dirty="0" smtClean="0"/>
              <a:t>herself</a:t>
            </a:r>
            <a:r>
              <a:rPr lang="en-US" dirty="0" smtClean="0"/>
              <a:t> the day off.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Intensive</a:t>
            </a:r>
            <a:r>
              <a:rPr lang="en-US" dirty="0" smtClean="0"/>
              <a:t>: Pronoun that emphasizes its antecedent and is unnecessary to basic sentence meaning</a:t>
            </a:r>
          </a:p>
          <a:p>
            <a:pPr lvl="1"/>
            <a:r>
              <a:rPr lang="en-US" dirty="0" smtClean="0"/>
              <a:t>Ex: David </a:t>
            </a:r>
            <a:r>
              <a:rPr lang="en-US" b="1" dirty="0" smtClean="0"/>
              <a:t>himself</a:t>
            </a:r>
            <a:r>
              <a:rPr lang="en-US" dirty="0" smtClean="0"/>
              <a:t> bought a car.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and Intensive Pronouns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618646"/>
              </p:ext>
            </p:extLst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Myself, ourselves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Second Person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Yourself, yourselves</a:t>
                      </a:r>
                      <a:endParaRPr lang="en-US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Third Person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Himself, herself, itself, themselves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1156</Words>
  <Application>Microsoft Office PowerPoint</Application>
  <PresentationFormat>On-screen Show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Pronouns</vt:lpstr>
      <vt:lpstr>DAY 1: Personal/Possessive; Agreement</vt:lpstr>
      <vt:lpstr>Definitions</vt:lpstr>
      <vt:lpstr>Agreement</vt:lpstr>
      <vt:lpstr>Personal Pronouns</vt:lpstr>
      <vt:lpstr>Personal Pronouns</vt:lpstr>
      <vt:lpstr>Goals:</vt:lpstr>
      <vt:lpstr>Day 2: Reflexive and Intensive</vt:lpstr>
      <vt:lpstr>Reflexive and Intensive Pronouns </vt:lpstr>
      <vt:lpstr>Identify each pronoun as personal, reflexive, or intensive.</vt:lpstr>
      <vt:lpstr>Practice Answers:</vt:lpstr>
      <vt:lpstr>Practice </vt:lpstr>
      <vt:lpstr>Indefinite Pronouns-plural or singular? HOLT p. 138</vt:lpstr>
      <vt:lpstr>Indefinite Pronouns Practice</vt:lpstr>
      <vt:lpstr>Addition to checkup:</vt:lpstr>
      <vt:lpstr>Answer:</vt:lpstr>
      <vt:lpstr>Relative or Interrogative?</vt:lpstr>
      <vt:lpstr>ANSWERS</vt:lpstr>
      <vt:lpstr>Who or Whom? P.188</vt:lpstr>
      <vt:lpstr>Indefinite Pronoun Agreement If agreement is incorrect, fix it! </vt:lpstr>
      <vt:lpstr>Interrogative Pronouns p.37</vt:lpstr>
      <vt:lpstr>Subjective/Nominative Pronouns</vt:lpstr>
      <vt:lpstr>Objective Pronouns</vt:lpstr>
      <vt:lpstr>Interrogative/Relative Practice!</vt:lpstr>
      <vt:lpstr>Relative Pronouns p.37</vt:lpstr>
      <vt:lpstr>Warm-up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27</cp:revision>
  <cp:lastPrinted>2014-03-07T12:32:19Z</cp:lastPrinted>
  <dcterms:created xsi:type="dcterms:W3CDTF">2014-03-03T18:49:18Z</dcterms:created>
  <dcterms:modified xsi:type="dcterms:W3CDTF">2014-03-13T12:06:32Z</dcterms:modified>
</cp:coreProperties>
</file>