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8"/>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590646-9332-40AE-B278-51C334A8CB65}" type="datetimeFigureOut">
              <a:rPr lang="en-US" smtClean="0"/>
              <a:t>10/3/2013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432212-9F0C-41EF-911C-95ED2DDEBDA2}" type="slidenum">
              <a:rPr lang="en-US" smtClean="0"/>
              <a:t>‹#›</a:t>
            </a:fld>
            <a:endParaRPr lang="en-US"/>
          </a:p>
        </p:txBody>
      </p:sp>
    </p:spTree>
    <p:extLst>
      <p:ext uri="{BB962C8B-B14F-4D97-AF65-F5344CB8AC3E}">
        <p14:creationId xmlns:p14="http://schemas.microsoft.com/office/powerpoint/2010/main" val="31153000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20C6EF4-4543-4B0A-B3C8-9E62D0613E02}" type="datetimeFigureOut">
              <a:rPr lang="en-US" smtClean="0"/>
              <a:t>10/3/2013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E16DA30-CA27-4B57-8ED1-30F0E40D49D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0C6EF4-4543-4B0A-B3C8-9E62D0613E02}"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6DA30-CA27-4B57-8ED1-30F0E40D49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0C6EF4-4543-4B0A-B3C8-9E62D0613E02}"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16DA30-CA27-4B57-8ED1-30F0E40D49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20C6EF4-4543-4B0A-B3C8-9E62D0613E02}" type="datetimeFigureOut">
              <a:rPr lang="en-US" smtClean="0"/>
              <a:t>10/3/2013</a:t>
            </a:fld>
            <a:endParaRPr lang="en-US"/>
          </a:p>
        </p:txBody>
      </p:sp>
      <p:sp>
        <p:nvSpPr>
          <p:cNvPr id="9" name="Slide Number Placeholder 8"/>
          <p:cNvSpPr>
            <a:spLocks noGrp="1"/>
          </p:cNvSpPr>
          <p:nvPr>
            <p:ph type="sldNum" sz="quarter" idx="15"/>
          </p:nvPr>
        </p:nvSpPr>
        <p:spPr/>
        <p:txBody>
          <a:bodyPr rtlCol="0"/>
          <a:lstStyle/>
          <a:p>
            <a:fld id="{6E16DA30-CA27-4B57-8ED1-30F0E40D49D2}"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20C6EF4-4543-4B0A-B3C8-9E62D0613E02}" type="datetimeFigureOut">
              <a:rPr lang="en-US" smtClean="0"/>
              <a:t>10/3/2013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E16DA30-CA27-4B57-8ED1-30F0E40D49D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0C6EF4-4543-4B0A-B3C8-9E62D0613E02}" type="datetimeFigureOut">
              <a:rPr lang="en-US" smtClean="0"/>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16DA30-CA27-4B57-8ED1-30F0E40D49D2}"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20C6EF4-4543-4B0A-B3C8-9E62D0613E02}" type="datetimeFigureOut">
              <a:rPr lang="en-US" smtClean="0"/>
              <a:t>10/3/2013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16DA30-CA27-4B57-8ED1-30F0E40D49D2}"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20C6EF4-4543-4B0A-B3C8-9E62D0613E02}" type="datetimeFigureOut">
              <a:rPr lang="en-US" smtClean="0"/>
              <a:t>10/3/2013</a:t>
            </a:fld>
            <a:endParaRPr lang="en-US"/>
          </a:p>
        </p:txBody>
      </p:sp>
      <p:sp>
        <p:nvSpPr>
          <p:cNvPr id="7" name="Slide Number Placeholder 6"/>
          <p:cNvSpPr>
            <a:spLocks noGrp="1"/>
          </p:cNvSpPr>
          <p:nvPr>
            <p:ph type="sldNum" sz="quarter" idx="11"/>
          </p:nvPr>
        </p:nvSpPr>
        <p:spPr/>
        <p:txBody>
          <a:bodyPr rtlCol="0"/>
          <a:lstStyle/>
          <a:p>
            <a:fld id="{6E16DA30-CA27-4B57-8ED1-30F0E40D49D2}"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C6EF4-4543-4B0A-B3C8-9E62D0613E02}" type="datetimeFigureOut">
              <a:rPr lang="en-US" smtClean="0"/>
              <a:t>10/3/2013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16DA30-CA27-4B57-8ED1-30F0E40D49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20C6EF4-4543-4B0A-B3C8-9E62D0613E02}" type="datetimeFigureOut">
              <a:rPr lang="en-US" smtClean="0"/>
              <a:t>10/3/2013</a:t>
            </a:fld>
            <a:endParaRPr lang="en-US"/>
          </a:p>
        </p:txBody>
      </p:sp>
      <p:sp>
        <p:nvSpPr>
          <p:cNvPr id="22" name="Slide Number Placeholder 21"/>
          <p:cNvSpPr>
            <a:spLocks noGrp="1"/>
          </p:cNvSpPr>
          <p:nvPr>
            <p:ph type="sldNum" sz="quarter" idx="15"/>
          </p:nvPr>
        </p:nvSpPr>
        <p:spPr/>
        <p:txBody>
          <a:bodyPr rtlCol="0"/>
          <a:lstStyle/>
          <a:p>
            <a:fld id="{6E16DA30-CA27-4B57-8ED1-30F0E40D49D2}"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20C6EF4-4543-4B0A-B3C8-9E62D0613E02}" type="datetimeFigureOut">
              <a:rPr lang="en-US" smtClean="0"/>
              <a:t>10/3/2013</a:t>
            </a:fld>
            <a:endParaRPr lang="en-US"/>
          </a:p>
        </p:txBody>
      </p:sp>
      <p:sp>
        <p:nvSpPr>
          <p:cNvPr id="18" name="Slide Number Placeholder 17"/>
          <p:cNvSpPr>
            <a:spLocks noGrp="1"/>
          </p:cNvSpPr>
          <p:nvPr>
            <p:ph type="sldNum" sz="quarter" idx="11"/>
          </p:nvPr>
        </p:nvSpPr>
        <p:spPr/>
        <p:txBody>
          <a:bodyPr rtlCol="0"/>
          <a:lstStyle/>
          <a:p>
            <a:fld id="{6E16DA30-CA27-4B57-8ED1-30F0E40D49D2}"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0C6EF4-4543-4B0A-B3C8-9E62D0613E02}" type="datetimeFigureOut">
              <a:rPr lang="en-US" smtClean="0"/>
              <a:t>10/3/2013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E16DA30-CA27-4B57-8ED1-30F0E40D49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an argumentative essay?</a:t>
            </a:r>
            <a:endParaRPr lang="en-US" b="1" dirty="0"/>
          </a:p>
        </p:txBody>
      </p:sp>
      <p:sp>
        <p:nvSpPr>
          <p:cNvPr id="4" name="Content Placeholder 3"/>
          <p:cNvSpPr>
            <a:spLocks noGrp="1"/>
          </p:cNvSpPr>
          <p:nvPr>
            <p:ph sz="quarter" idx="1"/>
          </p:nvPr>
        </p:nvSpPr>
        <p:spPr>
          <a:xfrm>
            <a:off x="457200" y="1447800"/>
            <a:ext cx="8229600" cy="5257800"/>
          </a:xfrm>
        </p:spPr>
        <p:txBody>
          <a:bodyPr>
            <a:normAutofit fontScale="92500"/>
          </a:bodyPr>
          <a:lstStyle/>
          <a:p>
            <a:r>
              <a:rPr lang="en-US" dirty="0"/>
              <a:t>T</a:t>
            </a:r>
            <a:r>
              <a:rPr lang="en-US" dirty="0" smtClean="0"/>
              <a:t>o investigate a topic</a:t>
            </a:r>
          </a:p>
          <a:p>
            <a:r>
              <a:rPr lang="en-US" dirty="0"/>
              <a:t>C</a:t>
            </a:r>
            <a:r>
              <a:rPr lang="en-US" dirty="0" smtClean="0"/>
              <a:t>ollect, generate, and evaluate evidence; and establish a position on the topic in a concise manner.</a:t>
            </a:r>
            <a:endParaRPr lang="en-US" dirty="0"/>
          </a:p>
          <a:p>
            <a:r>
              <a:rPr lang="en-US" dirty="0" smtClean="0"/>
              <a:t>Detailed research allows the student to learn about the topic and to understand different points of view regarding the topic so that she/he may choose a position and support it with the evidence collected during research. </a:t>
            </a:r>
          </a:p>
          <a:p>
            <a:r>
              <a:rPr lang="en-US" dirty="0"/>
              <a:t>M</a:t>
            </a:r>
            <a:r>
              <a:rPr lang="en-US" dirty="0" smtClean="0"/>
              <a:t>ust establish a clear thesis and follow sound reasoning.</a:t>
            </a:r>
          </a:p>
          <a:p>
            <a:r>
              <a:rPr lang="en-US" dirty="0"/>
              <a:t>T</a:t>
            </a:r>
            <a:r>
              <a:rPr lang="en-US" dirty="0" smtClean="0"/>
              <a:t>he argumentative essay must be complete, and logically so, leaving no doubt as to its intent or argument</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19590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Structure of an Argumentative Essay</a:t>
            </a:r>
            <a:endParaRPr lang="en-US" dirty="0"/>
          </a:p>
        </p:txBody>
      </p:sp>
    </p:spTree>
    <p:extLst>
      <p:ext uri="{BB962C8B-B14F-4D97-AF65-F5344CB8AC3E}">
        <p14:creationId xmlns:p14="http://schemas.microsoft.com/office/powerpoint/2010/main" val="3567490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A clear, concise, and defined thesis statement that occurs in the introduction</a:t>
            </a:r>
            <a:endParaRPr lang="en-US" dirty="0"/>
          </a:p>
        </p:txBody>
      </p:sp>
      <p:sp>
        <p:nvSpPr>
          <p:cNvPr id="3" name="Content Placeholder 2"/>
          <p:cNvSpPr>
            <a:spLocks noGrp="1"/>
          </p:cNvSpPr>
          <p:nvPr>
            <p:ph sz="quarter" idx="1"/>
          </p:nvPr>
        </p:nvSpPr>
        <p:spPr>
          <a:xfrm>
            <a:off x="457200" y="1905000"/>
            <a:ext cx="8229600" cy="4525963"/>
          </a:xfrm>
        </p:spPr>
        <p:txBody>
          <a:bodyPr>
            <a:normAutofit/>
          </a:bodyPr>
          <a:lstStyle/>
          <a:p>
            <a:pPr marL="0" indent="0">
              <a:buNone/>
            </a:pPr>
            <a:r>
              <a:rPr lang="en-US" dirty="0" smtClean="0"/>
              <a:t>1. In the introduction, set the context by reviewing the topic in a general way. </a:t>
            </a:r>
          </a:p>
          <a:p>
            <a:pPr marL="0" indent="0">
              <a:buNone/>
            </a:pPr>
            <a:r>
              <a:rPr lang="en-US" dirty="0" smtClean="0"/>
              <a:t>2. Next, explain why the topic is important or why readers should care about the issue. </a:t>
            </a:r>
          </a:p>
          <a:p>
            <a:pPr marL="0" indent="0">
              <a:buNone/>
            </a:pPr>
            <a:r>
              <a:rPr lang="en-US" dirty="0" smtClean="0"/>
              <a:t>3. Lastly, present the thesis statement.</a:t>
            </a:r>
          </a:p>
          <a:p>
            <a:pPr marL="0" indent="0">
              <a:buNone/>
            </a:pPr>
            <a:r>
              <a:rPr lang="en-US" dirty="0"/>
              <a:t>	</a:t>
            </a:r>
            <a:r>
              <a:rPr lang="en-US" dirty="0" smtClean="0"/>
              <a:t>- It is essential that this thesis statement be appropriately narrowed to follow the guidelines set forth in the assignment. </a:t>
            </a:r>
            <a:br>
              <a:rPr lang="en-US" dirty="0" smtClean="0"/>
            </a:br>
            <a:endParaRPr lang="en-US" dirty="0"/>
          </a:p>
        </p:txBody>
      </p:sp>
    </p:spTree>
    <p:extLst>
      <p:ext uri="{BB962C8B-B14F-4D97-AF65-F5344CB8AC3E}">
        <p14:creationId xmlns:p14="http://schemas.microsoft.com/office/powerpoint/2010/main" val="4056840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smtClean="0"/>
              <a:t>Body paragraphs that include evidential support.</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229600" cy="4800600"/>
          </a:xfrm>
        </p:spPr>
        <p:txBody>
          <a:bodyPr>
            <a:normAutofit/>
          </a:bodyPr>
          <a:lstStyle/>
          <a:p>
            <a:r>
              <a:rPr lang="en-US" dirty="0" smtClean="0"/>
              <a:t>Each paragraph should have </a:t>
            </a:r>
            <a:r>
              <a:rPr lang="en-US" b="1" dirty="0" smtClean="0"/>
              <a:t>one SUPPORTING IDEA </a:t>
            </a:r>
          </a:p>
          <a:p>
            <a:r>
              <a:rPr lang="en-US" dirty="0" smtClean="0"/>
              <a:t>Each supporting idea (all paragraphs) should </a:t>
            </a:r>
            <a:r>
              <a:rPr lang="en-US" b="1" dirty="0" smtClean="0"/>
              <a:t>make a connection to the thesis statement </a:t>
            </a:r>
            <a:r>
              <a:rPr lang="en-US" dirty="0" smtClean="0"/>
              <a:t>by using evidence from research.</a:t>
            </a:r>
          </a:p>
          <a:p>
            <a:r>
              <a:rPr lang="en-US" dirty="0" smtClean="0"/>
              <a:t>Your evidence is your </a:t>
            </a:r>
            <a:r>
              <a:rPr lang="en-US" b="1" dirty="0" smtClean="0"/>
              <a:t>3 SUPPORTING DETAILS </a:t>
            </a:r>
            <a:r>
              <a:rPr lang="en-US" dirty="0" smtClean="0"/>
              <a:t>that explain how and why the evidence supports the thesis</a:t>
            </a:r>
          </a:p>
          <a:p>
            <a:r>
              <a:rPr lang="en-US" dirty="0" smtClean="0"/>
              <a:t>You may discuss opposing viewpoints on your topic</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105902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Evidential support (whether factual, logical, statistical, or anecdotal).</a:t>
            </a:r>
            <a:endParaRPr lang="en-US" dirty="0"/>
          </a:p>
        </p:txBody>
      </p:sp>
      <p:sp>
        <p:nvSpPr>
          <p:cNvPr id="3" name="Content Placeholder 2"/>
          <p:cNvSpPr>
            <a:spLocks noGrp="1"/>
          </p:cNvSpPr>
          <p:nvPr>
            <p:ph sz="quarter" idx="1"/>
          </p:nvPr>
        </p:nvSpPr>
        <p:spPr>
          <a:xfrm>
            <a:off x="457200" y="1524000"/>
            <a:ext cx="8229600" cy="5257800"/>
          </a:xfrm>
        </p:spPr>
        <p:txBody>
          <a:bodyPr>
            <a:normAutofit lnSpcReduction="10000"/>
          </a:bodyPr>
          <a:lstStyle/>
          <a:p>
            <a:r>
              <a:rPr lang="en-US" dirty="0" smtClean="0"/>
              <a:t>The argumentative essay requires well-researched, accurate, detailed, and current information to support the thesis statement and consider other points of view. </a:t>
            </a:r>
          </a:p>
          <a:p>
            <a:r>
              <a:rPr lang="en-US" dirty="0" smtClean="0"/>
              <a:t>Some factual, logical, statistical, or anecdotal evidence should support the thesis. </a:t>
            </a:r>
          </a:p>
          <a:p>
            <a:r>
              <a:rPr lang="en-US" dirty="0" smtClean="0"/>
              <a:t>However, students must consider multiple points of view when collecting evidence. </a:t>
            </a:r>
          </a:p>
          <a:p>
            <a:r>
              <a:rPr lang="en-US" dirty="0"/>
              <a:t>A</a:t>
            </a:r>
            <a:r>
              <a:rPr lang="en-US" dirty="0" smtClean="0"/>
              <a:t> successful and well-rounded argumentative essay will also discuss opinions not aligning with the thesis. </a:t>
            </a:r>
          </a:p>
          <a:p>
            <a:r>
              <a:rPr lang="en-US" dirty="0" smtClean="0"/>
              <a:t>It is not the student’s job to point out how other positions are wrong outright, but rather to explain how other positions may not be well informed or up to date on the topic.</a:t>
            </a:r>
            <a:br>
              <a:rPr lang="en-US" dirty="0" smtClean="0"/>
            </a:br>
            <a:endParaRPr lang="en-US" dirty="0"/>
          </a:p>
        </p:txBody>
      </p:sp>
    </p:spTree>
    <p:extLst>
      <p:ext uri="{BB962C8B-B14F-4D97-AF65-F5344CB8AC3E}">
        <p14:creationId xmlns:p14="http://schemas.microsoft.com/office/powerpoint/2010/main" val="3566304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t>A conclusion does not simply restate the thesis, but readdresses it in light of the evidence provided.</a:t>
            </a:r>
            <a:endParaRPr lang="en-US" dirty="0"/>
          </a:p>
        </p:txBody>
      </p:sp>
      <p:sp>
        <p:nvSpPr>
          <p:cNvPr id="3" name="Content Placeholder 2"/>
          <p:cNvSpPr>
            <a:spLocks noGrp="1"/>
          </p:cNvSpPr>
          <p:nvPr>
            <p:ph sz="quarter" idx="1"/>
          </p:nvPr>
        </p:nvSpPr>
        <p:spPr>
          <a:xfrm>
            <a:off x="381000" y="2133600"/>
            <a:ext cx="8229600" cy="4525963"/>
          </a:xfrm>
        </p:spPr>
        <p:txBody>
          <a:bodyPr>
            <a:normAutofit lnSpcReduction="10000"/>
          </a:bodyPr>
          <a:lstStyle/>
          <a:p>
            <a:r>
              <a:rPr lang="en-US" dirty="0" smtClean="0"/>
              <a:t>This is the portion of the essay that will leave the most immediate impression on the mind of the reader. </a:t>
            </a:r>
          </a:p>
          <a:p>
            <a:r>
              <a:rPr lang="en-US" dirty="0"/>
              <a:t>M</a:t>
            </a:r>
            <a:r>
              <a:rPr lang="en-US" dirty="0" smtClean="0"/>
              <a:t>ust be effective and logical. </a:t>
            </a:r>
          </a:p>
          <a:p>
            <a:r>
              <a:rPr lang="en-US" dirty="0" smtClean="0"/>
              <a:t>Do not introduce any new information into the conclusion; rather, synthesize the information presented in the body of the essay. </a:t>
            </a:r>
          </a:p>
          <a:p>
            <a:r>
              <a:rPr lang="en-US" dirty="0" smtClean="0"/>
              <a:t>Restate why the topic is important, review the main points, and review your thesis. </a:t>
            </a:r>
          </a:p>
          <a:p>
            <a:r>
              <a:rPr lang="en-US" dirty="0" smtClean="0"/>
              <a:t>You may also include a short discussion of more research that should be completed in light of your work.</a:t>
            </a:r>
            <a:br>
              <a:rPr lang="en-US" dirty="0" smtClean="0"/>
            </a:br>
            <a:endParaRPr lang="en-US" dirty="0"/>
          </a:p>
        </p:txBody>
      </p:sp>
    </p:spTree>
    <p:extLst>
      <p:ext uri="{BB962C8B-B14F-4D97-AF65-F5344CB8AC3E}">
        <p14:creationId xmlns:p14="http://schemas.microsoft.com/office/powerpoint/2010/main" val="9094417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282</TotalTime>
  <Words>446</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What is an argumentative essay?</vt:lpstr>
      <vt:lpstr>Structure of an Argumentative Essay</vt:lpstr>
      <vt:lpstr>A clear, concise, and defined thesis statement that occurs in the introduction</vt:lpstr>
      <vt:lpstr>Body paragraphs that include evidential support. </vt:lpstr>
      <vt:lpstr>Evidential support (whether factual, logical, statistical, or anecdotal).</vt:lpstr>
      <vt:lpstr>A conclusion does not simply restate the thesis, but readdresses it in light of the evidence provided.</vt:lpstr>
    </vt:vector>
  </TitlesOfParts>
  <Company>FCSS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argumentative essay?</dc:title>
  <dc:creator>Windows User</dc:creator>
  <cp:lastModifiedBy>Windows User</cp:lastModifiedBy>
  <cp:revision>5</cp:revision>
  <cp:lastPrinted>2013-10-03T16:04:03Z</cp:lastPrinted>
  <dcterms:created xsi:type="dcterms:W3CDTF">2013-09-24T11:24:03Z</dcterms:created>
  <dcterms:modified xsi:type="dcterms:W3CDTF">2013-10-03T16:30:09Z</dcterms:modified>
</cp:coreProperties>
</file>